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0" r:id="rId3"/>
    <p:sldId id="266" r:id="rId4"/>
    <p:sldId id="257" r:id="rId5"/>
    <p:sldId id="261" r:id="rId6"/>
    <p:sldId id="258" r:id="rId7"/>
    <p:sldId id="259" r:id="rId8"/>
    <p:sldId id="262" r:id="rId9"/>
    <p:sldId id="265" r:id="rId10"/>
    <p:sldId id="264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44EF-2525-498D-A729-A55C150FF54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3630-7885-4DE5-A32A-C0A6C5D2413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44EF-2525-498D-A729-A55C150FF54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3630-7885-4DE5-A32A-C0A6C5D2413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44EF-2525-498D-A729-A55C150FF54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3630-7885-4DE5-A32A-C0A6C5D2413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44EF-2525-498D-A729-A55C150FF54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3630-7885-4DE5-A32A-C0A6C5D2413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44EF-2525-498D-A729-A55C150FF54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3630-7885-4DE5-A32A-C0A6C5D2413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44EF-2525-498D-A729-A55C150FF54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3630-7885-4DE5-A32A-C0A6C5D2413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44EF-2525-498D-A729-A55C150FF54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3630-7885-4DE5-A32A-C0A6C5D24137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44EF-2525-498D-A729-A55C150FF54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3630-7885-4DE5-A32A-C0A6C5D2413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44EF-2525-498D-A729-A55C150FF54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3630-7885-4DE5-A32A-C0A6C5D2413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44EF-2525-498D-A729-A55C150FF54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3630-7885-4DE5-A32A-C0A6C5D24137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344EF-2525-498D-A729-A55C150FF54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63630-7885-4DE5-A32A-C0A6C5D2413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2C344EF-2525-498D-A729-A55C150FF54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8F63630-7885-4DE5-A32A-C0A6C5D2413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827584" y="2780928"/>
            <a:ext cx="7543800" cy="1524000"/>
          </a:xfrm>
        </p:spPr>
        <p:txBody>
          <a:bodyPr/>
          <a:lstStyle/>
          <a:p>
            <a:r>
              <a:rPr lang="pl-PL" dirty="0" smtClean="0">
                <a:solidFill>
                  <a:schemeClr val="bg1">
                    <a:lumMod val="95000"/>
                  </a:schemeClr>
                </a:solidFill>
              </a:rPr>
              <a:t>Design jako </a:t>
            </a:r>
            <a:r>
              <a:rPr lang="pl-PL" dirty="0" smtClean="0"/>
              <a:t>dziedzina sztuki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755576" y="5589240"/>
            <a:ext cx="6858000" cy="990600"/>
          </a:xfrm>
        </p:spPr>
        <p:txBody>
          <a:bodyPr/>
          <a:lstStyle/>
          <a:p>
            <a:r>
              <a:rPr lang="pl-PL" dirty="0" smtClean="0"/>
              <a:t>Jan Warchoł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263709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62000" y="-603448"/>
            <a:ext cx="7543800" cy="3886200"/>
          </a:xfrm>
        </p:spPr>
        <p:txBody>
          <a:bodyPr/>
          <a:lstStyle/>
          <a:p>
            <a:r>
              <a:rPr lang="pl-PL" dirty="0" smtClean="0"/>
              <a:t>Pomimo widocznych różnic pomiędzy omawianymi pojęciami, granica pomiędzy designem a sztuką jest niewyraźna, a uznanie designu za jedną z jej dziedzin do dziś budzi spore kontrowersje.</a:t>
            </a:r>
            <a:endParaRPr lang="pl-PL" dirty="0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762000" y="198884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W przeciwieństwie do tradycyjnie rozumianej sztuki, design pozostaje często w cieniu, dążąc do rozwiązywania problemów, nie przyciągając przy tym uwagi szerszej publiki, jak dzieła sztuki znanych artystów. Nie staje się tematem rozmów krytyków i widzów, a pomimo tego zauważalny jest na każdym kroku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96875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Design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62000" y="980728"/>
            <a:ext cx="7543800" cy="3886200"/>
          </a:xfrm>
        </p:spPr>
        <p:txBody>
          <a:bodyPr>
            <a:noAutofit/>
          </a:bodyPr>
          <a:lstStyle/>
          <a:p>
            <a:r>
              <a:rPr lang="pl-PL" sz="2000" dirty="0" smtClean="0"/>
              <a:t>Wzornictwo, in</a:t>
            </a:r>
            <a:r>
              <a:rPr lang="pl-PL" sz="2000" dirty="0"/>
              <a:t>. design (z ang. design /</a:t>
            </a:r>
            <a:r>
              <a:rPr lang="pl-PL" sz="2000" dirty="0" err="1"/>
              <a:t>dɪˈzaɪn</a:t>
            </a:r>
            <a:r>
              <a:rPr lang="pl-PL" sz="2000" dirty="0"/>
              <a:t>/, wzór), </a:t>
            </a:r>
            <a:r>
              <a:rPr lang="pl-PL" sz="2000" dirty="0" err="1" smtClean="0"/>
              <a:t>dizajn</a:t>
            </a:r>
            <a:r>
              <a:rPr lang="pl-PL" sz="2000" dirty="0" smtClean="0"/>
              <a:t> </a:t>
            </a:r>
            <a:r>
              <a:rPr lang="pl-PL" sz="2000" dirty="0"/>
              <a:t>lub wzornictwo przemysłowe (z ang. </a:t>
            </a:r>
            <a:r>
              <a:rPr lang="pl-PL" sz="2000" dirty="0" err="1"/>
              <a:t>industrial</a:t>
            </a:r>
            <a:r>
              <a:rPr lang="pl-PL" sz="2000" dirty="0"/>
              <a:t> design) – wieloznaczny termin odnoszący się do przedmiotów użytkowych i dzieł sztuki, oznaczający ich wygląd albo </a:t>
            </a:r>
            <a:r>
              <a:rPr lang="pl-PL" sz="2000" dirty="0" smtClean="0"/>
              <a:t>projektowanie. </a:t>
            </a:r>
            <a:r>
              <a:rPr lang="pl-PL" sz="2000" dirty="0"/>
              <a:t>Design można zdefiniować </a:t>
            </a:r>
            <a:r>
              <a:rPr lang="pl-PL" sz="2000" dirty="0" smtClean="0"/>
              <a:t>jako:</a:t>
            </a:r>
          </a:p>
          <a:p>
            <a:endParaRPr lang="pl-PL" sz="2000" dirty="0" smtClean="0"/>
          </a:p>
          <a:p>
            <a:pPr marL="0" indent="0" algn="ctr">
              <a:buNone/>
            </a:pPr>
            <a:r>
              <a:rPr lang="pl-PL" sz="2000" i="1" dirty="0" smtClean="0"/>
              <a:t> </a:t>
            </a:r>
            <a:r>
              <a:rPr lang="pl-PL" sz="2000" i="1" dirty="0"/>
              <a:t>„ogół działań o charakterze twórczym, </a:t>
            </a:r>
            <a:r>
              <a:rPr lang="pl-PL" sz="2000" i="1" dirty="0" smtClean="0"/>
              <a:t>dotyczących  </a:t>
            </a:r>
            <a:r>
              <a:rPr lang="pl-PL" sz="2000" i="1" dirty="0"/>
              <a:t>projektowania dóbr i usług, których celem jest tworzenie wartości </a:t>
            </a:r>
            <a:r>
              <a:rPr lang="pl-PL" sz="2000" i="1" dirty="0" smtClean="0"/>
              <a:t>z </a:t>
            </a:r>
            <a:r>
              <a:rPr lang="pl-PL" sz="2000" i="1" dirty="0"/>
              <a:t>perspektywy klienta, firmy oraz </a:t>
            </a:r>
            <a:r>
              <a:rPr lang="pl-PL" sz="2000" i="1" dirty="0" smtClean="0"/>
              <a:t>całego </a:t>
            </a:r>
            <a:r>
              <a:rPr lang="pl-PL" sz="2000" i="1" dirty="0"/>
              <a:t>kraju jego powstawania</a:t>
            </a:r>
            <a:r>
              <a:rPr lang="pl-PL" sz="2000" i="1" dirty="0" smtClean="0"/>
              <a:t>”</a:t>
            </a:r>
            <a:endParaRPr lang="pl-PL" sz="2000" i="1" dirty="0"/>
          </a:p>
          <a:p>
            <a:endParaRPr lang="pl-PL" sz="2000" dirty="0"/>
          </a:p>
          <a:p>
            <a:r>
              <a:rPr lang="pl-PL" sz="2000" dirty="0"/>
              <a:t>Termin design jest powszechnie wiązany ze wzornictwem przemysłowym, grafiką użytkową i sztuką użytkową.</a:t>
            </a:r>
          </a:p>
          <a:p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xmlns="" val="126772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62000" y="1198984"/>
            <a:ext cx="7543800" cy="3886200"/>
          </a:xfrm>
        </p:spPr>
        <p:txBody>
          <a:bodyPr>
            <a:normAutofit fontScale="92500" lnSpcReduction="20000"/>
          </a:bodyPr>
          <a:lstStyle/>
          <a:p>
            <a:r>
              <a:rPr lang="pl-PL" dirty="0"/>
              <a:t>Wzornictwo przemysłowe jest działalnością twórczą, której celem jest określenie zewnętrznych cech przedmiotów wytwarzanych przemysłowo, które </a:t>
            </a:r>
            <a:r>
              <a:rPr lang="pl-PL" dirty="0" smtClean="0"/>
              <a:t>czynią </a:t>
            </a:r>
            <a:r>
              <a:rPr lang="pl-PL" dirty="0"/>
              <a:t>całością spójną, i to zarówno z punktu widzenia producenta, jak i użytkownika.</a:t>
            </a:r>
          </a:p>
          <a:p>
            <a:endParaRPr lang="pl-PL" dirty="0"/>
          </a:p>
          <a:p>
            <a:r>
              <a:rPr lang="pl-PL" dirty="0"/>
              <a:t>„Wzornictwo przemysłowe zmierza do objęcia tych wszystkich aspektów otoczenia człowieka, które albo są uwarunkowane produkcją przemysłową albo są jej bezpośrednim rezultatem</a:t>
            </a:r>
            <a:r>
              <a:rPr lang="pl-PL" dirty="0" smtClean="0"/>
              <a:t>”.</a:t>
            </a:r>
          </a:p>
          <a:p>
            <a:endParaRPr lang="pl-PL" dirty="0" smtClean="0"/>
          </a:p>
          <a:p>
            <a:r>
              <a:rPr lang="pl-PL" dirty="0"/>
              <a:t>Rezultatem działalności twórczej wzornictwa przemysłowego jest </a:t>
            </a:r>
            <a:r>
              <a:rPr lang="pl-PL" u="sng" dirty="0"/>
              <a:t>wzór przemysłowy.</a:t>
            </a:r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491849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842448" cy="1600200"/>
          </a:xfrm>
        </p:spPr>
        <p:txBody>
          <a:bodyPr>
            <a:normAutofit/>
          </a:bodyPr>
          <a:lstStyle/>
          <a:p>
            <a:r>
              <a:rPr lang="pl-PL" sz="2400" b="1" dirty="0"/>
              <a:t>Różnica pomiędzy </a:t>
            </a:r>
            <a:r>
              <a:rPr lang="pl-PL" sz="2400" b="1" dirty="0" smtClean="0"/>
              <a:t>tradycyjnie rozumianą </a:t>
            </a:r>
            <a:r>
              <a:rPr lang="pl-PL" sz="2400" b="1" dirty="0"/>
              <a:t>sztuką a </a:t>
            </a:r>
            <a:r>
              <a:rPr lang="pl-PL" sz="2400" b="1" dirty="0" smtClean="0"/>
              <a:t>designem</a:t>
            </a:r>
            <a:endParaRPr lang="pl-PL" sz="24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52926" y="692696"/>
            <a:ext cx="3168352" cy="4678288"/>
          </a:xfrm>
        </p:spPr>
        <p:txBody>
          <a:bodyPr>
            <a:normAutofit fontScale="92500"/>
          </a:bodyPr>
          <a:lstStyle/>
          <a:p>
            <a:r>
              <a:rPr lang="pl-PL" dirty="0"/>
              <a:t>Zasadniczo zarówno artyści, jak i projektanci posługują się podobnymi środkami wyrazu, a także czerpią ze wspólnej bazy dostępnych elementów. Jednak zamiar, a przede wszystkim przyczyna kreacji jest zupełnie inna w obu przypadkach.</a:t>
            </a:r>
          </a:p>
          <a:p>
            <a:endParaRPr lang="pl-PL" dirty="0"/>
          </a:p>
        </p:txBody>
      </p:sp>
      <p:pic>
        <p:nvPicPr>
          <p:cNvPr id="3074" name="Picture 2" descr="10,970,323 Art Stock Photos, Pictures &amp; Royalty-Free Images - iStoc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504" r="1158"/>
          <a:stretch/>
        </p:blipFill>
        <p:spPr bwMode="auto">
          <a:xfrm>
            <a:off x="4355976" y="908720"/>
            <a:ext cx="3996000" cy="4206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3197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436096" y="836712"/>
            <a:ext cx="3305944" cy="4968552"/>
          </a:xfrm>
        </p:spPr>
        <p:txBody>
          <a:bodyPr>
            <a:normAutofit/>
          </a:bodyPr>
          <a:lstStyle/>
          <a:p>
            <a:r>
              <a:rPr lang="pl-PL" dirty="0"/>
              <a:t>Obecnie wielu projektantów uważa się za artystów, a rzesza artystów pragnie projektować. Żeby ich starania przyniosły oczekiwane rezultaty powinni oni zdawać sobie sprawę z ogromnych różnic, które dzielą te powszechnie mylone działania.</a:t>
            </a:r>
          </a:p>
          <a:p>
            <a:endParaRPr lang="pl-PL" dirty="0"/>
          </a:p>
        </p:txBody>
      </p:sp>
      <p:pic>
        <p:nvPicPr>
          <p:cNvPr id="2050" name="Picture 2" descr="1,528,427 Logo Design Stock Photos, Pictures &amp; Royalty-Free Images - iStoc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 r="37624"/>
          <a:stretch/>
        </p:blipFill>
        <p:spPr bwMode="auto">
          <a:xfrm>
            <a:off x="827583" y="836712"/>
            <a:ext cx="4311807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2315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62000" y="1412776"/>
            <a:ext cx="7543800" cy="3886200"/>
          </a:xfrm>
        </p:spPr>
        <p:txBody>
          <a:bodyPr>
            <a:normAutofit fontScale="92500" lnSpcReduction="20000"/>
          </a:bodyPr>
          <a:lstStyle/>
          <a:p>
            <a:r>
              <a:rPr lang="pl-PL" sz="2900" dirty="0"/>
              <a:t>Proces powstawania dzieła sztuki rozpoczyna się od pustego płótna, końcowym efektem natomiast jest fala emocji i uczuć, które artysta pragnie wywołać w odbiorcy. Z drugiej strony każdy projektant zaczynający pracę ma stały i znany punkt wyjścia, która ma doprowadzić do konkretnej </a:t>
            </a:r>
            <a:r>
              <a:rPr lang="pl-PL" sz="2900" dirty="0" smtClean="0"/>
              <a:t>reakcji.</a:t>
            </a:r>
          </a:p>
          <a:p>
            <a:endParaRPr lang="pl-PL" sz="2900" dirty="0"/>
          </a:p>
          <a:p>
            <a:pPr marL="0" indent="0" algn="ctr">
              <a:buNone/>
            </a:pPr>
            <a:r>
              <a:rPr lang="pl-PL" sz="2900" i="1" dirty="0" smtClean="0"/>
              <a:t>“</a:t>
            </a:r>
            <a:r>
              <a:rPr lang="pl-PL" sz="2900" i="1" dirty="0"/>
              <a:t>Prawdziwa sztuka pozwala na nieskończone interpretacje. Dobry design jest odbierany przez każdego tak </a:t>
            </a:r>
            <a:r>
              <a:rPr lang="pl-PL" sz="2900" i="1" dirty="0" smtClean="0"/>
              <a:t>samo.”</a:t>
            </a:r>
          </a:p>
          <a:p>
            <a:pPr marL="0" indent="0">
              <a:buNone/>
            </a:pPr>
            <a:endParaRPr lang="pl-PL" sz="2900" i="1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396524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55576" y="468629"/>
            <a:ext cx="3377952" cy="5688632"/>
          </a:xfrm>
        </p:spPr>
        <p:txBody>
          <a:bodyPr/>
          <a:lstStyle/>
          <a:p>
            <a:r>
              <a:rPr lang="pl-PL" dirty="0"/>
              <a:t>Nad wielkimi dziełami sztuki dyskusje toczą się przez lata. Nawet jeśli artysta pragnie przekazać jakiś punkt widzenia, to są to jedynie subiektywne emocje, które na każdego wpływają w inny sposób. Prawdziwy artysta pragnie burzy odczuć różnych u każdego. </a:t>
            </a:r>
          </a:p>
        </p:txBody>
      </p:sp>
      <p:pic>
        <p:nvPicPr>
          <p:cNvPr id="4098" name="Picture 2" descr="Bidder Drops Nearly $100,000 To See Leonardo's 'Mona Lisa' Up Clo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676" r="23362"/>
          <a:stretch/>
        </p:blipFill>
        <p:spPr bwMode="auto">
          <a:xfrm>
            <a:off x="4427984" y="1059022"/>
            <a:ext cx="3924032" cy="450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724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62000" y="-99392"/>
            <a:ext cx="7543800" cy="3886200"/>
          </a:xfrm>
        </p:spPr>
        <p:txBody>
          <a:bodyPr/>
          <a:lstStyle/>
          <a:p>
            <a:r>
              <a:rPr lang="pl-PL" dirty="0"/>
              <a:t>Celem designera jest uzyskanie konkretnego komunikatu, zachowania, wywołanie jednej emocji i przede wszystkim względnie jednolity odbiór. Zamierzeniem kreacji jest </a:t>
            </a:r>
            <a:r>
              <a:rPr lang="pl-PL" dirty="0" smtClean="0"/>
              <a:t>skierowanie </a:t>
            </a:r>
            <a:r>
              <a:rPr lang="pl-PL" dirty="0"/>
              <a:t>tej samej wiadomości do wszystkich, którzy </a:t>
            </a:r>
            <a:r>
              <a:rPr lang="pl-PL" dirty="0" smtClean="0"/>
              <a:t>z daną kreacją </a:t>
            </a:r>
            <a:r>
              <a:rPr lang="pl-PL" dirty="0"/>
              <a:t>będą mieli styczność.</a:t>
            </a:r>
          </a:p>
          <a:p>
            <a:endParaRPr lang="pl-PL" dirty="0"/>
          </a:p>
        </p:txBody>
      </p:sp>
      <p:sp>
        <p:nvSpPr>
          <p:cNvPr id="4" name="AutoShape 2" descr="Graphic en Digital Design / Crossmedia Communicatiegroe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" name="AutoShape 4" descr="Graphic en Digital Design / Crossmedia Communicatiegroe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" name="AutoShape 6" descr="Graphic en Digital Design / Crossmedia Communicatiegroep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" t="1" r="-593" b="27695"/>
          <a:stretch/>
        </p:blipFill>
        <p:spPr bwMode="auto">
          <a:xfrm>
            <a:off x="765174" y="2708920"/>
            <a:ext cx="7596000" cy="32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1293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40609" y="1124744"/>
            <a:ext cx="4191431" cy="4474468"/>
          </a:xfrm>
        </p:spPr>
        <p:txBody>
          <a:bodyPr>
            <a:normAutofit fontScale="92500"/>
          </a:bodyPr>
          <a:lstStyle/>
          <a:p>
            <a:r>
              <a:rPr lang="pl-PL" b="1" dirty="0"/>
              <a:t>Bruno Munari </a:t>
            </a:r>
            <a:r>
              <a:rPr lang="pl-PL" dirty="0"/>
              <a:t>– znany włoski projektant w </a:t>
            </a:r>
            <a:r>
              <a:rPr lang="pl-PL" dirty="0" smtClean="0"/>
              <a:t>(już klasycznym) </a:t>
            </a:r>
            <a:r>
              <a:rPr lang="pl-PL" dirty="0"/>
              <a:t>zbiorze kilku </a:t>
            </a:r>
            <a:r>
              <a:rPr lang="pl-PL" dirty="0" smtClean="0"/>
              <a:t>esejów - ,,</a:t>
            </a:r>
            <a:r>
              <a:rPr lang="pl-PL" dirty="0" err="1" smtClean="0"/>
              <a:t>Dizajn</a:t>
            </a:r>
            <a:r>
              <a:rPr lang="pl-PL" dirty="0" smtClean="0"/>
              <a:t> i sztuka” w </a:t>
            </a:r>
            <a:r>
              <a:rPr lang="pl-PL" dirty="0"/>
              <a:t>błyskotliwy i niepozbawiony humoru sposób przedstawia </a:t>
            </a:r>
            <a:r>
              <a:rPr lang="pl-PL" dirty="0" smtClean="0"/>
              <a:t>w  </a:t>
            </a:r>
            <a:r>
              <a:rPr lang="pl-PL" dirty="0"/>
              <a:t>swoje projekty i przemyślenia z dziedziny wzornictwa wizualnego, przemysłowego, projektowania graficznego, a także </a:t>
            </a:r>
            <a:r>
              <a:rPr lang="pl-PL" dirty="0" err="1"/>
              <a:t>dizajnu</a:t>
            </a:r>
            <a:r>
              <a:rPr lang="pl-PL" dirty="0"/>
              <a:t> </a:t>
            </a:r>
            <a:r>
              <a:rPr lang="pl-PL" dirty="0" smtClean="0"/>
              <a:t>eksperymentalnego, poruszając przy tym temat uznania designu jako formy artystycznej.</a:t>
            </a:r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pic>
        <p:nvPicPr>
          <p:cNvPr id="1026" name="Picture 2" descr="Okładka książki Dizajn i sztuka Bruno Munar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836712"/>
            <a:ext cx="33528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1056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435</TotalTime>
  <Words>528</Words>
  <Application>Microsoft Office PowerPoint</Application>
  <PresentationFormat>Pokaz na ekranie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NewsPrint</vt:lpstr>
      <vt:lpstr>Design jako dziedzina sztuki</vt:lpstr>
      <vt:lpstr>Design</vt:lpstr>
      <vt:lpstr>Slajd 3</vt:lpstr>
      <vt:lpstr>Różnica pomiędzy tradycyjnie rozumianą sztuką a designem</vt:lpstr>
      <vt:lpstr>Slajd 5</vt:lpstr>
      <vt:lpstr>Slajd 6</vt:lpstr>
      <vt:lpstr>Slajd 7</vt:lpstr>
      <vt:lpstr>Slajd 8</vt:lpstr>
      <vt:lpstr>Slajd 9</vt:lpstr>
      <vt:lpstr>Slajd 10</vt:lpstr>
    </vt:vector>
  </TitlesOfParts>
  <Company>Sil-art Rycho444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jako dziedzina sztuki</dc:title>
  <dc:creator>Kowalski Ryszard</dc:creator>
  <cp:lastModifiedBy>admin</cp:lastModifiedBy>
  <cp:revision>9</cp:revision>
  <dcterms:created xsi:type="dcterms:W3CDTF">2022-03-28T22:08:23Z</dcterms:created>
  <dcterms:modified xsi:type="dcterms:W3CDTF">2022-06-22T07:15:14Z</dcterms:modified>
</cp:coreProperties>
</file>